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96" r:id="rId3"/>
    <p:sldMasterId id="2147483701" r:id="rId4"/>
  </p:sldMasterIdLst>
  <p:notesMasterIdLst>
    <p:notesMasterId r:id="rId64"/>
  </p:notesMasterIdLst>
  <p:sldIdLst>
    <p:sldId id="256" r:id="rId5"/>
    <p:sldId id="801" r:id="rId6"/>
    <p:sldId id="257" r:id="rId7"/>
    <p:sldId id="259" r:id="rId8"/>
    <p:sldId id="802" r:id="rId9"/>
    <p:sldId id="803" r:id="rId10"/>
    <p:sldId id="804" r:id="rId11"/>
    <p:sldId id="805" r:id="rId12"/>
    <p:sldId id="806" r:id="rId13"/>
    <p:sldId id="807" r:id="rId14"/>
    <p:sldId id="808" r:id="rId15"/>
    <p:sldId id="809" r:id="rId16"/>
    <p:sldId id="810" r:id="rId17"/>
    <p:sldId id="811" r:id="rId18"/>
    <p:sldId id="812" r:id="rId19"/>
    <p:sldId id="813" r:id="rId20"/>
    <p:sldId id="814" r:id="rId21"/>
    <p:sldId id="815" r:id="rId22"/>
    <p:sldId id="816" r:id="rId23"/>
    <p:sldId id="817" r:id="rId24"/>
    <p:sldId id="818" r:id="rId25"/>
    <p:sldId id="819" r:id="rId26"/>
    <p:sldId id="820" r:id="rId27"/>
    <p:sldId id="821" r:id="rId28"/>
    <p:sldId id="822" r:id="rId29"/>
    <p:sldId id="823" r:id="rId30"/>
    <p:sldId id="824" r:id="rId31"/>
    <p:sldId id="825" r:id="rId32"/>
    <p:sldId id="826" r:id="rId33"/>
    <p:sldId id="827" r:id="rId34"/>
    <p:sldId id="828" r:id="rId35"/>
    <p:sldId id="829" r:id="rId36"/>
    <p:sldId id="830" r:id="rId37"/>
    <p:sldId id="831" r:id="rId38"/>
    <p:sldId id="832" r:id="rId39"/>
    <p:sldId id="833" r:id="rId40"/>
    <p:sldId id="834" r:id="rId41"/>
    <p:sldId id="835" r:id="rId42"/>
    <p:sldId id="836" r:id="rId43"/>
    <p:sldId id="837" r:id="rId44"/>
    <p:sldId id="838" r:id="rId45"/>
    <p:sldId id="839" r:id="rId46"/>
    <p:sldId id="840" r:id="rId47"/>
    <p:sldId id="841" r:id="rId48"/>
    <p:sldId id="842" r:id="rId49"/>
    <p:sldId id="843" r:id="rId50"/>
    <p:sldId id="844" r:id="rId51"/>
    <p:sldId id="845" r:id="rId52"/>
    <p:sldId id="846" r:id="rId53"/>
    <p:sldId id="847" r:id="rId54"/>
    <p:sldId id="848" r:id="rId55"/>
    <p:sldId id="849" r:id="rId56"/>
    <p:sldId id="850" r:id="rId57"/>
    <p:sldId id="851" r:id="rId58"/>
    <p:sldId id="852" r:id="rId59"/>
    <p:sldId id="853" r:id="rId60"/>
    <p:sldId id="269" r:id="rId61"/>
    <p:sldId id="270" r:id="rId62"/>
    <p:sldId id="272" r:id="rId63"/>
  </p:sldIdLst>
  <p:sldSz cx="12192000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6340" autoAdjust="0"/>
  </p:normalViewPr>
  <p:slideViewPr>
    <p:cSldViewPr snapToGrid="0">
      <p:cViewPr varScale="1">
        <p:scale>
          <a:sx n="70" d="100"/>
          <a:sy n="70" d="100"/>
        </p:scale>
        <p:origin x="6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06B9-7D30-4724-98D3-6144152877F1}" type="datetimeFigureOut">
              <a:rPr lang="pt-BR" smtClean="0"/>
              <a:t>23/03/2026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3B6D-D2DF-429F-B524-30FE908276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16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5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36DE28-CC69-49CF-9359-9DA23797D574}" type="datetimeFigureOut">
              <a:rPr lang="pt-BR" smtClean="0">
                <a:solidFill>
                  <a:prstClr val="black"/>
                </a:solidFill>
              </a:rPr>
              <a:pPr/>
              <a:t>23/03/2026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FDCCE7F-8153-4EB9-ACAC-87301F132ECB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3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57CB6CF-257F-CEC9-CC39-860D6C7E0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1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EA35DC5-7A09-06DD-D5D6-1A2CD684CC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/>
              <a:pPr/>
              <a:t>23/03/2026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F1065-9BCC-4DF1-BFFB-75595F8700F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23/03/2026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6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B4BAF3-BC6F-F612-7F15-560FCC2596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www.tce.pr.gov.br/conteudo/nota-tecnica-n-38-de-25-de-novembro-de-2025-cgf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64006" y="28660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parlamentar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0501" y="1043770"/>
            <a:ext cx="11095630" cy="5589042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Câmara Municipal regulamentou o processo de realização de parcerias com outras instituições (</a:t>
            </a:r>
            <a:r>
              <a:rPr lang="pt-BR" dirty="0" err="1"/>
              <a:t>ex</a:t>
            </a:r>
            <a:r>
              <a:rPr lang="pt-BR" dirty="0"/>
              <a:t>: universidades, órgãos de controle, outras Câmaras) para aprimorar a qualidade de sua atuação legislativa?</a:t>
            </a:r>
          </a:p>
          <a:p>
            <a:pPr algn="just"/>
            <a:r>
              <a:rPr lang="pt-BR" dirty="0"/>
              <a:t>A Câmara Municipal regulamentou o processo de elaboração do relatório anual das atividades legislativas? 	</a:t>
            </a:r>
          </a:p>
          <a:p>
            <a:pPr algn="just"/>
            <a:r>
              <a:rPr lang="pt-BR" dirty="0"/>
              <a:t>A Câmara Municipal regulamentou a obrigatoriedade de o Vereador apresentar justificativas formais e fundamentadas para ausências nas sessões e reuniões? </a:t>
            </a:r>
          </a:p>
          <a:p>
            <a:pPr algn="just"/>
            <a:r>
              <a:rPr lang="pt-BR" dirty="0"/>
              <a:t>A Câmara Municipal regulamentou o processo de gravação e arquivamento digital das sessões legislativas? </a:t>
            </a:r>
          </a:p>
          <a:p>
            <a:pPr algn="just"/>
            <a:r>
              <a:rPr lang="pt-BR" dirty="0"/>
              <a:t>A Câmara possui um controle de produtividade legislativa, por vereador, com registro da quantidade por tipo de proposições apresentadas e aprovadas? 	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6725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1172" y="25930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parlamentar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5911" y="1084713"/>
            <a:ext cx="11259402" cy="5316087"/>
          </a:xfrm>
        </p:spPr>
        <p:txBody>
          <a:bodyPr/>
          <a:lstStyle/>
          <a:p>
            <a:pPr algn="just"/>
            <a:r>
              <a:rPr lang="pt-BR" dirty="0"/>
              <a:t>A Câmara Municipal realizou, no ano de referência, pesquisa junto à população sobre a atuação legislativa? 	</a:t>
            </a:r>
          </a:p>
          <a:p>
            <a:pPr algn="just"/>
            <a:r>
              <a:rPr lang="pt-BR" dirty="0"/>
              <a:t>A Câmara Municipal realizou, no ano de referência, ao menos uma avaliação dos benefícios alcançados por leis aprovadas no exercício?</a:t>
            </a:r>
          </a:p>
          <a:p>
            <a:pPr algn="just"/>
            <a:r>
              <a:rPr lang="pt-BR" dirty="0"/>
              <a:t>A Câmara Municipal realizou, no ano de referência, processo formal de avaliação da qualidade de toda legislação produzida, considerando clareza, coerência e aplicabilidade das leis? </a:t>
            </a:r>
          </a:p>
          <a:p>
            <a:pPr algn="just"/>
            <a:r>
              <a:rPr lang="pt-BR" dirty="0"/>
              <a:t>A Câmara Municipal realizou, no ano de referência, parceria com outras instituições (</a:t>
            </a:r>
            <a:r>
              <a:rPr lang="pt-BR" dirty="0" err="1"/>
              <a:t>ex</a:t>
            </a:r>
            <a:r>
              <a:rPr lang="pt-BR" dirty="0"/>
              <a:t>: universidades, órgãos de controle, outras Câmaras) para aprimorar a qualidade de sua atuação legislativa?</a:t>
            </a:r>
          </a:p>
          <a:p>
            <a:pPr algn="just"/>
            <a:r>
              <a:rPr lang="pt-BR" dirty="0"/>
              <a:t>A Câmara Municipal elaborou e publicou, no ano de referência, relatório anual das atividades da Câmara? </a:t>
            </a:r>
            <a:r>
              <a:rPr lang="pt-BR" sz="2400" dirty="0"/>
              <a:t>		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  <a:p>
            <a:pPr algn="just"/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01382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18512" y="327546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parlamentar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598" y="1248486"/>
            <a:ext cx="10663451" cy="427885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realizou, no exercício de referência, audiências públicas para tratar temas de interesse da comunidade? </a:t>
            </a:r>
          </a:p>
          <a:p>
            <a:pPr algn="just"/>
            <a:r>
              <a:rPr lang="pt-BR" dirty="0"/>
              <a:t>A Câmara Municipal possui procedimento estabelecido para análise da clareza e objetividade das proposições legislativas (observância da Lei Complementar n.º 95/1998, coerência com regimento e outas normas)? 	</a:t>
            </a:r>
          </a:p>
          <a:p>
            <a:pPr algn="just"/>
            <a:r>
              <a:rPr lang="pt-BR" dirty="0"/>
              <a:t>A Câmara Municipal avaliou, no exercício de referência, o tempo médio de tramitação das proposições legislativas? 	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5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399492" y="218364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das comissões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3248" y="920940"/>
            <a:ext cx="10909110" cy="5684576"/>
          </a:xfrm>
        </p:spPr>
        <p:txBody>
          <a:bodyPr>
            <a:normAutofit/>
          </a:bodyPr>
          <a:lstStyle/>
          <a:p>
            <a:pPr algn="just"/>
            <a:r>
              <a:rPr lang="pt-BR" sz="2600" dirty="0"/>
              <a:t>Existe Comissão Permanente de Constituição e Justiça?</a:t>
            </a:r>
          </a:p>
          <a:p>
            <a:pPr algn="just"/>
            <a:r>
              <a:rPr lang="pt-BR" sz="2600" dirty="0"/>
              <a:t>Existe Comissão Permanente de Educação? 	</a:t>
            </a:r>
          </a:p>
          <a:p>
            <a:pPr algn="just"/>
            <a:r>
              <a:rPr lang="pt-BR" sz="2600" dirty="0"/>
              <a:t>Existe Comissão Permanente de Finanças e Orçamento? </a:t>
            </a:r>
          </a:p>
          <a:p>
            <a:pPr algn="just"/>
            <a:r>
              <a:rPr lang="pt-BR" sz="2600" dirty="0"/>
              <a:t>Existe Comissão Permanente de Política Urbana? </a:t>
            </a:r>
          </a:p>
          <a:p>
            <a:pPr algn="just"/>
            <a:r>
              <a:rPr lang="pt-BR" sz="2600" dirty="0"/>
              <a:t>Existe Comissão Permanente de Meio Ambiente? 	</a:t>
            </a:r>
          </a:p>
          <a:p>
            <a:pPr algn="just"/>
            <a:r>
              <a:rPr lang="pt-BR" sz="2600" dirty="0"/>
              <a:t>Existe Comissão Permanente de Saúde? </a:t>
            </a:r>
          </a:p>
          <a:p>
            <a:pPr algn="just"/>
            <a:r>
              <a:rPr lang="pt-BR" sz="2600" dirty="0"/>
              <a:t>Existe Comissão Permanente de Segurança Pública? </a:t>
            </a:r>
          </a:p>
          <a:p>
            <a:pPr algn="just"/>
            <a:r>
              <a:rPr lang="pt-BR" sz="2600" dirty="0"/>
              <a:t>Existe Comissão Permanente de Assistência Social? </a:t>
            </a:r>
          </a:p>
          <a:p>
            <a:pPr algn="just"/>
            <a:r>
              <a:rPr lang="pt-BR" sz="2600" dirty="0"/>
              <a:t>O Regimento define as competências das comissões permanentes e temporárias quanto à análise de matérias legislativas?</a:t>
            </a:r>
          </a:p>
          <a:p>
            <a:pPr algn="just"/>
            <a:r>
              <a:rPr lang="pt-BR" sz="2600" dirty="0"/>
              <a:t>A Câmara Municipal dispõe de ato normativo que regulamente os processos de trabalho para atuação das comissões? </a:t>
            </a:r>
          </a:p>
        </p:txBody>
      </p:sp>
    </p:spTree>
    <p:extLst>
      <p:ext uri="{BB962C8B-B14F-4D97-AF65-F5344CB8AC3E}">
        <p14:creationId xmlns:p14="http://schemas.microsoft.com/office/powerpoint/2010/main" val="3803406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656384" y="245660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das comissões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948235"/>
            <a:ext cx="10827224" cy="5534452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Câmara Municipal dispõe de ato normativo que regulamente os processos de trabalho para atuação das comissões? </a:t>
            </a:r>
          </a:p>
          <a:p>
            <a:pPr algn="just"/>
            <a:r>
              <a:rPr lang="pt-BR" dirty="0"/>
              <a:t>O ato normativo regulamenta a realização de reuniões, ao menos semestralmente, para todas as comissões instituídas? 	</a:t>
            </a:r>
          </a:p>
          <a:p>
            <a:pPr algn="just"/>
            <a:r>
              <a:rPr lang="pt-BR" dirty="0"/>
              <a:t>O ato normativo regulamenta os processos de trabalhos das comissões de Educação, Saúde, Assistência Social e Meio Ambiente, ou equivalentes, nas fiscalizações? 	</a:t>
            </a:r>
          </a:p>
          <a:p>
            <a:pPr algn="just"/>
            <a:r>
              <a:rPr lang="pt-BR" dirty="0"/>
              <a:t>O ato normativo regulamenta a execução e o acompanhamento de metas e programas definidos nos planos em relação às áreas de atuação das comissões de Educação, Saúde, Assistência Social e Meio Ambiente, ou equivalentes? 	</a:t>
            </a:r>
          </a:p>
          <a:p>
            <a:pPr algn="just"/>
            <a:r>
              <a:rPr lang="pt-BR" dirty="0"/>
              <a:t>O ato normativo regulamenta a apuração de denúncias recebidas pelas comissões instituídas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0821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524000" y="259307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das comissões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1235" y="989178"/>
            <a:ext cx="11209361" cy="556174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ato normativo regulamenta a realização de estudos sobre temas de interesse público dentro da área de atuação das comissões de Educação, Saúde, Assistência Social e Meio Ambiente, ou equivalentes?</a:t>
            </a:r>
          </a:p>
          <a:p>
            <a:pPr algn="just"/>
            <a:r>
              <a:rPr lang="pt-BR" dirty="0"/>
              <a:t>O ato normativo regulamenta a realização de audiências públicas pelas comissões de Educação, Saúde, Assistência Social e Meio Ambiente, ou equivalentes? 	</a:t>
            </a:r>
          </a:p>
          <a:p>
            <a:pPr algn="just"/>
            <a:r>
              <a:rPr lang="pt-BR" dirty="0"/>
              <a:t>O ato normativo regulamenta a emissão de parecer acerca da proposta orçamentária em relação às áreas de atuação das comissões de Educação, Saúde, Assistência Social e Meio Ambiente, ou equivalentes? 	</a:t>
            </a:r>
          </a:p>
          <a:p>
            <a:pPr algn="just"/>
            <a:r>
              <a:rPr lang="pt-BR" dirty="0"/>
              <a:t>O ato normativo regulamenta a realização de reuniões com secretários municipais referentes às áreas de atuação das comissões de Educação, Saúde, Assistência Social e Meio Ambiente, ou equivalentes? 	</a:t>
            </a:r>
          </a:p>
        </p:txBody>
      </p:sp>
    </p:spTree>
    <p:extLst>
      <p:ext uri="{BB962C8B-B14F-4D97-AF65-F5344CB8AC3E}">
        <p14:creationId xmlns:p14="http://schemas.microsoft.com/office/powerpoint/2010/main" val="391412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524000" y="245660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das comissões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55009" y="907292"/>
            <a:ext cx="10827224" cy="5575395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Todas as comissões realizaram reuniões, no mínimo semestralmente, no ano de referência? </a:t>
            </a:r>
          </a:p>
          <a:p>
            <a:pPr algn="just"/>
            <a:r>
              <a:rPr lang="pt-BR" dirty="0"/>
              <a:t>As comissões de Educação, Saúde, Assistência Social e Meio Ambiente, ou equivalentes, emitiram relatórios de fiscalização, no exercício de referência, em relação ao cumprimento das leis e à boa gestão dos recursos públicos na sua área de atuação? 	</a:t>
            </a:r>
          </a:p>
          <a:p>
            <a:pPr algn="just"/>
            <a:r>
              <a:rPr lang="pt-BR" dirty="0"/>
              <a:t>As comissões de Educação, Saúde, Assistência Social e Meio Ambiente, ou equivalentes, acompanharam, no exercício de referência, a execução de metas e programas definidos nos planos em relação a sua área de atuação? 	</a:t>
            </a:r>
          </a:p>
          <a:p>
            <a:pPr algn="just"/>
            <a:r>
              <a:rPr lang="pt-BR" dirty="0"/>
              <a:t>Todas as comissões, quando demandadas, receberam formalmente e apuraram, no exercício de referência, denúncias afetas a sua área de atuação? </a:t>
            </a:r>
          </a:p>
        </p:txBody>
      </p:sp>
    </p:spTree>
    <p:extLst>
      <p:ext uri="{BB962C8B-B14F-4D97-AF65-F5344CB8AC3E}">
        <p14:creationId xmlns:p14="http://schemas.microsoft.com/office/powerpoint/2010/main" val="49817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385844" y="232011"/>
            <a:ext cx="873365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das comissões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14066" y="1016474"/>
            <a:ext cx="11127474" cy="542526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As comissões de Educação, Saúde, Assistência Social e Meio Ambiente, ou equivalentes, promoveram, no exercício de referência, estudos sobre temas de interesse público dentro da sua área de atuação?</a:t>
            </a:r>
          </a:p>
          <a:p>
            <a:pPr algn="just"/>
            <a:r>
              <a:rPr lang="pt-BR" dirty="0"/>
              <a:t>As comissões de Educação, Saúde, Assistência Social e Meio Ambiente, ou equivalentes, promoveram, no exercício de referência, audiências públicas para debater com sociedade dentro da sua área de atuação?</a:t>
            </a:r>
          </a:p>
          <a:p>
            <a:pPr algn="just"/>
            <a:r>
              <a:rPr lang="pt-BR" dirty="0"/>
              <a:t>As comissões de Educação, Saúde, Assistência Social e Meio Ambiente, ou equivalentes, emitiram, no exercício de referência, parecer acerca da proposta orçamentária em relação a sua área de atuação? </a:t>
            </a:r>
          </a:p>
          <a:p>
            <a:pPr algn="just"/>
            <a:r>
              <a:rPr lang="pt-BR" dirty="0"/>
              <a:t>As comissões de Educação, Saúde, Assistência Social e Meio Ambiente, ou equivalentes, realizaram reuniões, ao menos uma vez no exercício de referência, com os respectivos secretários municipais ou dirigentes para debates referentes à sua área de atuação? 	</a:t>
            </a:r>
          </a:p>
        </p:txBody>
      </p:sp>
    </p:spTree>
    <p:extLst>
      <p:ext uri="{BB962C8B-B14F-4D97-AF65-F5344CB8AC3E}">
        <p14:creationId xmlns:p14="http://schemas.microsoft.com/office/powerpoint/2010/main" val="345236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32933" y="287034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9474" y="907292"/>
            <a:ext cx="11195714" cy="550715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dispõe de ato normativo que regulamente a execução das fiscalizações? </a:t>
            </a:r>
          </a:p>
          <a:p>
            <a:pPr algn="just"/>
            <a:r>
              <a:rPr lang="pt-BR" dirty="0"/>
              <a:t>O ato define formas e critérios para a constituição de equipes/comissões responsáveis para executar as fiscalizações? 	</a:t>
            </a:r>
          </a:p>
          <a:p>
            <a:pPr algn="just"/>
            <a:r>
              <a:rPr lang="pt-BR" dirty="0"/>
              <a:t>O ato normativo estabelece a forma de requerimentos de informação ao Prefeito e/ou secretários (com prazo legal para resposta)? 	</a:t>
            </a:r>
          </a:p>
          <a:p>
            <a:pPr algn="just"/>
            <a:r>
              <a:rPr lang="pt-BR" dirty="0"/>
              <a:t>O ato normativo define um modelo padrão de relatório de fiscalização? 	</a:t>
            </a:r>
          </a:p>
          <a:p>
            <a:pPr algn="just"/>
            <a:r>
              <a:rPr lang="pt-BR" dirty="0"/>
              <a:t>O ato normativo disciplina sobre a forma de discussão de achados (problemas encontrados) com os gestores do Poder Executivo antes da publicidade do relatório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537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4518" y="300251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769" y="948235"/>
            <a:ext cx="11141123" cy="547986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dispõe de ato normativo que regulamente a execução das fiscalizações? </a:t>
            </a:r>
          </a:p>
          <a:p>
            <a:pPr algn="just"/>
            <a:r>
              <a:rPr lang="pt-BR" dirty="0"/>
              <a:t>O ato define formas e critérios para a constituição de equipes/comissões responsáveis para executar as fiscalizações? 	</a:t>
            </a:r>
          </a:p>
          <a:p>
            <a:pPr algn="just"/>
            <a:r>
              <a:rPr lang="pt-BR" dirty="0"/>
              <a:t>O ato normativo estabelece a forma de requerimentos de informação ao Prefeito e/ou secretários (com prazo legal para resposta)? 	</a:t>
            </a:r>
          </a:p>
          <a:p>
            <a:pPr algn="just"/>
            <a:r>
              <a:rPr lang="pt-BR" dirty="0"/>
              <a:t>O ato normativo define um modelo padrão de relatório de </a:t>
            </a:r>
            <a:r>
              <a:rPr lang="pt-BR" dirty="0" smtClean="0"/>
              <a:t>fiscalização?</a:t>
            </a:r>
          </a:p>
          <a:p>
            <a:pPr algn="just"/>
            <a:r>
              <a:rPr lang="pt-BR" dirty="0" smtClean="0"/>
              <a:t>O </a:t>
            </a:r>
            <a:r>
              <a:rPr lang="pt-BR" dirty="0"/>
              <a:t>ato normativo disciplina sobre a forma de discussão de achados (problemas encontrados) com os gestores do Poder Executivo antes da publicidade do relatório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9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569" y="772732"/>
            <a:ext cx="11699631" cy="55823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pt-BR" altLang="pt-BR" sz="3300" b="1" dirty="0">
                <a:solidFill>
                  <a:srgbClr val="141414"/>
                </a:solidFill>
                <a:latin typeface="Arial" pitchFamily="34" charset="0"/>
                <a:cs typeface="Arial" pitchFamily="34" charset="0"/>
              </a:rPr>
              <a:t>LUIZ HENRIQUE NÉIA GIAVINA-BIANCHI</a:t>
            </a: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Procurador do Legislativo </a:t>
            </a:r>
            <a:r>
              <a:rPr lang="pt-BR" dirty="0">
                <a:latin typeface="Arial" pitchFamily="34" charset="0"/>
                <a:cs typeface="Arial" pitchFamily="34" charset="0"/>
              </a:rPr>
              <a:t>da Câmara Municipal de Jacarezinho desde 2010.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pela UENP;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Civil e Direito Processual Civil pela FAESO; 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Gestão Pública pela UEPG;</a:t>
            </a:r>
          </a:p>
          <a:p>
            <a:pPr algn="just"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Administrativo pela UENP.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UNYPÓS;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Direito Municipal pela ESA;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Proteção de Dados pela LEGALE;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MBA em Nova Lei de Licitações pela PÓLIS CIVITAS/TCE-PR.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Lei Geral de Direito e Processo Constitucional pela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LEGALE.</a:t>
            </a:r>
          </a:p>
          <a:p>
            <a:pPr>
              <a:defRPr/>
            </a:pPr>
            <a:r>
              <a:rPr lang="pt-BR" b="1" dirty="0">
                <a:latin typeface="Arial" pitchFamily="34" charset="0"/>
                <a:cs typeface="Arial" pitchFamily="34" charset="0"/>
              </a:rPr>
              <a:t>Pós-Graduado</a:t>
            </a:r>
            <a:r>
              <a:rPr lang="pt-BR" dirty="0">
                <a:latin typeface="Arial" pitchFamily="34" charset="0"/>
                <a:cs typeface="Arial" pitchFamily="34" charset="0"/>
              </a:rPr>
              <a:t> em Advocacia na Fazenda Pública pela LEGALE;</a:t>
            </a:r>
          </a:p>
          <a:p>
            <a:pPr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Mestre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em Ciência Jurídica pela UENP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pt-BR" altLang="pt-BR" b="1" dirty="0">
              <a:solidFill>
                <a:srgbClr val="1414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247DB32-45CA-5CA7-9141-15E192485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3423" y="1415976"/>
            <a:ext cx="2460057" cy="31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01172" y="25930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7712" y="893644"/>
            <a:ext cx="11113827" cy="552080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ato normativo estabelece os possíveis encaminhamentos de achados (problemas encontrados) das fiscalizações ao Ministério Público, Tribunal de Contas ou outros órgãos competentes?</a:t>
            </a:r>
          </a:p>
          <a:p>
            <a:pPr algn="just"/>
            <a:r>
              <a:rPr lang="pt-BR" dirty="0"/>
              <a:t>O ato normativo define um modelo de um plano de ação (a ser elaborado pelo Poder Executivo) para o atendimento das recomendações provenientes das fiscalizações, contendo no mínimo a necessidade de ação, prazos e responsáveis pela implementação?</a:t>
            </a:r>
          </a:p>
          <a:p>
            <a:pPr algn="just"/>
            <a:r>
              <a:rPr lang="pt-BR" dirty="0"/>
              <a:t>A Câmara Municipal elaborou formalmente, no ano de referência, um plano de fiscalização do Poder Executivo? 	</a:t>
            </a:r>
          </a:p>
          <a:p>
            <a:pPr algn="just"/>
            <a:r>
              <a:rPr lang="pt-BR" dirty="0"/>
              <a:t>O Plano de fiscalização foi aprovado em sessão plenária? 	</a:t>
            </a:r>
          </a:p>
          <a:p>
            <a:pPr algn="just"/>
            <a:r>
              <a:rPr lang="pt-BR" dirty="0"/>
              <a:t>O Plano de fiscalização foi publicado no site oficial da Câmara Municipal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1723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64945" y="272955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5827" y="852701"/>
            <a:ext cx="11059236" cy="5589042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Plano de fiscalização prevê um cronograma com prazos e responsáveis para a execução das ações fiscalizatórias durante o exercício corrente? </a:t>
            </a:r>
          </a:p>
          <a:p>
            <a:pPr algn="just"/>
            <a:r>
              <a:rPr lang="pt-BR" dirty="0"/>
              <a:t>No processo de elaboração do Plano de Fiscalização, foram consideradas as demandas apresentadas pelos vereadores? Exemplos: rol de indicações efetuadas durante o exercício. 	</a:t>
            </a:r>
          </a:p>
          <a:p>
            <a:pPr algn="just"/>
            <a:r>
              <a:rPr lang="pt-BR" dirty="0"/>
              <a:t>No processo de elaboração do Plano de Fiscalização, foram consideradas as demandas apresentadas pelas comissões? 	</a:t>
            </a:r>
          </a:p>
          <a:p>
            <a:pPr algn="just"/>
            <a:r>
              <a:rPr lang="pt-BR" dirty="0"/>
              <a:t>No processo de elaboração do Plano de Fiscalização, foram consideradas as demandas oriundas dos canais de comunicação da Câmara Municipal (ouvidoria</a:t>
            </a:r>
            <a:r>
              <a:rPr lang="pt-BR" dirty="0" smtClean="0"/>
              <a:t>)?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1796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54991" y="28660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5827" y="907292"/>
            <a:ext cx="11263952" cy="552080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No processo de elaboração do Plano de Fiscalização, foram consideradas as demandas apresentadas por meio da proposição ativa da participação dos cidadãos e/ou das organizações da sociedade civil (sociedade civil organizada) do Município? </a:t>
            </a:r>
          </a:p>
          <a:p>
            <a:pPr algn="just"/>
            <a:r>
              <a:rPr lang="pt-BR" dirty="0"/>
              <a:t>No processo de elaboração do Plano de Fiscalização, foram considerados os graus de implementação de políticas públicas apurados pelo TCEPR nas contas do Prefeito Municipal (</a:t>
            </a:r>
            <a:r>
              <a:rPr lang="pt-BR" dirty="0" err="1"/>
              <a:t>ProGov</a:t>
            </a:r>
            <a:r>
              <a:rPr lang="pt-BR" dirty="0"/>
              <a:t>)?</a:t>
            </a:r>
          </a:p>
          <a:p>
            <a:pPr algn="just"/>
            <a:r>
              <a:rPr lang="pt-BR" dirty="0"/>
              <a:t>A Câmara Municipal dispõe de relatório que contenha a relação das fiscalizações realizadas no exercício corrente? 	</a:t>
            </a:r>
          </a:p>
          <a:p>
            <a:pPr algn="just"/>
            <a:r>
              <a:rPr lang="pt-BR" dirty="0"/>
              <a:t>O relatório contempla todas as fiscalizações realizadas no exercício corrente, abrangendo o que foi planejado e o que de fato foi executado? 	</a:t>
            </a:r>
          </a:p>
          <a:p>
            <a:pPr algn="just"/>
            <a:r>
              <a:rPr lang="pt-BR" dirty="0"/>
              <a:t>O relatório está publicado no site oficial da Câmara Municipal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925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61815" y="272955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55009" y="989179"/>
            <a:ext cx="11059236" cy="542526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Câmara Municipal realizou fiscalizações no exercício corrente? </a:t>
            </a:r>
          </a:p>
          <a:p>
            <a:pPr algn="just"/>
            <a:r>
              <a:rPr lang="pt-BR" dirty="0"/>
              <a:t>A Câmara Municipal realizou fiscalização, no ano de referência, na área de </a:t>
            </a:r>
            <a:r>
              <a:rPr lang="pt-BR" dirty="0" smtClean="0"/>
              <a:t>Educação?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Câmara Municipal realizou fiscalização, no ano de referência, na área da Saúde? 	</a:t>
            </a:r>
          </a:p>
          <a:p>
            <a:pPr algn="just"/>
            <a:r>
              <a:rPr lang="pt-BR" dirty="0"/>
              <a:t>A Câmara Municipal realizou fiscalização, no ano de referência, na área da Assistência Social? 	</a:t>
            </a:r>
          </a:p>
          <a:p>
            <a:pPr algn="just"/>
            <a:r>
              <a:rPr lang="pt-BR" dirty="0"/>
              <a:t>A Câmara Municipal realizou fiscalização, no ano de referência, na área de Meio Ambiente? 	</a:t>
            </a:r>
          </a:p>
          <a:p>
            <a:pPr algn="just"/>
            <a:r>
              <a:rPr lang="pt-BR" dirty="0"/>
              <a:t>A Câmara Municipal realizou fiscalização, no ano de referência, na área de Administração Financeira? 	</a:t>
            </a:r>
          </a:p>
          <a:p>
            <a:pPr algn="just"/>
            <a:r>
              <a:rPr lang="pt-BR" dirty="0"/>
              <a:t>A Câmara Municipal realizou fiscalização, no ano de referência, na área de Aquisições e Contratações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5523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3876" y="327546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fiscalização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1094" y="1241662"/>
            <a:ext cx="10622507" cy="380801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realizou fiscalização, no ano de referência, na área de Transparência, Controle e Relacionamento com o Cidadão?</a:t>
            </a:r>
          </a:p>
          <a:p>
            <a:pPr algn="just"/>
            <a:r>
              <a:rPr lang="pt-BR" dirty="0"/>
              <a:t>Todos os relatórios preliminares referentes às fiscalizações realizadas, no ano de referência, foram discutidos com os gestores a fim de definir resoluções para os achados apontados nas fiscalizações? 	</a:t>
            </a:r>
          </a:p>
          <a:p>
            <a:pPr algn="just"/>
            <a:r>
              <a:rPr lang="pt-BR" dirty="0"/>
              <a:t>Os relatórios finais, após a discussão de achados com os gestores, das fiscalizações realizadas no ano de referência, estão disponibilizados no site oficial da Câmara Municipal? </a:t>
            </a:r>
          </a:p>
        </p:txBody>
      </p:sp>
    </p:spTree>
    <p:extLst>
      <p:ext uri="{BB962C8B-B14F-4D97-AF65-F5344CB8AC3E}">
        <p14:creationId xmlns:p14="http://schemas.microsoft.com/office/powerpoint/2010/main" val="103880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86750" y="32754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416" y="1030122"/>
            <a:ext cx="11018293" cy="541162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Regimento Interno da Câmara Municipal possui regulamentação específica sobre o processo de julgamento das contas do Prefeito Municipal? </a:t>
            </a:r>
          </a:p>
          <a:p>
            <a:pPr algn="just"/>
            <a:r>
              <a:rPr lang="pt-BR" dirty="0"/>
              <a:t>O Regimento Interno detalha o procedimento de recebimento do parecer prévio do TCE sobre as contas do Prefeito, incluindo sua publicação e disponibilização aos Vereadores? 	</a:t>
            </a:r>
          </a:p>
          <a:p>
            <a:pPr algn="just"/>
            <a:r>
              <a:rPr lang="pt-BR" dirty="0"/>
              <a:t>O Regimento Interno prevê a notificação do Prefeito para conhecimento do início do processamento das contas pelo Poder Legislativo? 	</a:t>
            </a:r>
          </a:p>
          <a:p>
            <a:pPr algn="just"/>
            <a:r>
              <a:rPr lang="pt-BR" dirty="0"/>
              <a:t>O Regimento Interno estabelece o prazo máximo para que a Câmara Municipal julgue as contas do Prefeito após o recebimento do parecer prévio do Tribunal de Contas do Estado (TCE)? </a:t>
            </a:r>
          </a:p>
        </p:txBody>
      </p:sp>
    </p:spTree>
    <p:extLst>
      <p:ext uri="{BB962C8B-B14F-4D97-AF65-F5344CB8AC3E}">
        <p14:creationId xmlns:p14="http://schemas.microsoft.com/office/powerpoint/2010/main" val="255032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5763" y="34873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770" y="852701"/>
            <a:ext cx="11182066" cy="556174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Regimento Interno prevê a inclusão automática das contas na ordem do dia imediatamente seguinte ao prazo ou outra medida de encaminhamento das contas?</a:t>
            </a:r>
          </a:p>
          <a:p>
            <a:pPr algn="just"/>
            <a:r>
              <a:rPr lang="pt-BR" dirty="0"/>
              <a:t>O Regimento Interno prevê a competência de uma comissão específica (permanente ou temporária) para a análise do parecer prévio e instrução do processo de prestação de contas do Prefeito, antes da deliberação do Plenário? 	</a:t>
            </a:r>
          </a:p>
          <a:p>
            <a:pPr algn="just"/>
            <a:r>
              <a:rPr lang="pt-BR" dirty="0"/>
              <a:t>O Regimento Interno da Câmara Municipal prevê a participação de comissões temáticas (ex.: Saúde, Educação, Finanças) na análise e instrução do processo de julgamento das contas do Prefeito, especialmente para as questões que abordam políticas públicas mencionadas no parecer prévio do TCE? </a:t>
            </a:r>
          </a:p>
        </p:txBody>
      </p:sp>
    </p:spTree>
    <p:extLst>
      <p:ext uri="{BB962C8B-B14F-4D97-AF65-F5344CB8AC3E}">
        <p14:creationId xmlns:p14="http://schemas.microsoft.com/office/powerpoint/2010/main" val="3541177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4519" y="300251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95952" y="1002827"/>
            <a:ext cx="10922758" cy="549350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Regimento Interno prevê a inclusão automática das contas na ordem do dia imediatamente seguinte ao prazo ou outra medida de encaminhamento das contas?</a:t>
            </a:r>
          </a:p>
          <a:p>
            <a:pPr algn="just"/>
            <a:r>
              <a:rPr lang="pt-BR" dirty="0"/>
              <a:t>O Regimento Interno prevê a competência de uma comissão específica (permanente ou temporária) para a análise do parecer prévio e instrução do processo de prestação de contas do Prefeito, antes da deliberação do Plenário? 	</a:t>
            </a:r>
          </a:p>
          <a:p>
            <a:pPr algn="just"/>
            <a:r>
              <a:rPr lang="pt-BR" dirty="0"/>
              <a:t>O Regimento Interno da Câmara Municipal prevê a participação de comissões temáticas (ex.: Saúde, Educação, Finanças) na análise e instrução do processo de julgamento das contas do Prefeito, especialmente para as questões que abordam políticas públicas mencionadas no parecer prévio do TCE? </a:t>
            </a:r>
          </a:p>
        </p:txBody>
      </p:sp>
    </p:spTree>
    <p:extLst>
      <p:ext uri="{BB962C8B-B14F-4D97-AF65-F5344CB8AC3E}">
        <p14:creationId xmlns:p14="http://schemas.microsoft.com/office/powerpoint/2010/main" val="6918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55763" y="28660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1486" y="1016474"/>
            <a:ext cx="10827224" cy="5452565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Regimento Interno estabelece o procedimento para diligências, solicitação de informações ou exames a diversas áreas do Município a fim de obter documentos que possam ser necessários para a instrução do processo de julgamento das contas, especialmente quando houver questionamentos ou defesas apresentadas?</a:t>
            </a:r>
          </a:p>
          <a:p>
            <a:pPr algn="just"/>
            <a:r>
              <a:rPr lang="pt-BR" dirty="0"/>
              <a:t>Durante a instrução do processo, quando há novos fatos, é concedida a oportunidade de defesa ao Prefeito Municipal, garantindo sempre o direito ao contraditório amplo? 	</a:t>
            </a:r>
          </a:p>
          <a:p>
            <a:pPr algn="just"/>
            <a:r>
              <a:rPr lang="pt-BR" dirty="0"/>
              <a:t>O Regimento Interno garante expressamente o direito ao Prefeito de apresentar defesa escrita antes do julgamento das contas pelo Plenário</a:t>
            </a:r>
            <a:r>
              <a:rPr lang="pt-BR" dirty="0" smtClean="0"/>
              <a:t>?</a:t>
            </a:r>
            <a:endParaRPr lang="pt-BR" dirty="0"/>
          </a:p>
          <a:p>
            <a:pPr algn="just"/>
            <a:r>
              <a:rPr lang="pt-BR" dirty="0"/>
              <a:t>O Regimento Interno prevê possível requerimento de prorrogação de prazo para exercício da defesa do Prefeito diante de eventual complexidade da matéria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834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4518" y="341194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45826" y="948236"/>
            <a:ext cx="11223009" cy="5425268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Regimento Interno prevê a possibilidade de o Prefeito Municipal (ou seu representante legal) apresentar alegações finais após a análise da defesa escrita e antes da realização da sessão de julgamento das contas pelo Plenário? </a:t>
            </a:r>
          </a:p>
          <a:p>
            <a:pPr algn="just"/>
            <a:r>
              <a:rPr lang="pt-BR" dirty="0"/>
              <a:t>O Regimento Interno prevê a possibilidade de consulta pública do processo de contas, disponibilizando-o à população pelo prazo de 60 dias para exame e eventual apresentação de questionamentos ou impugnações? 	</a:t>
            </a:r>
          </a:p>
          <a:p>
            <a:pPr algn="just"/>
            <a:r>
              <a:rPr lang="pt-BR" dirty="0"/>
              <a:t>O Regimento Interno prevê expressamente que as audiências realizadas no âmbito do processo de julgamento das contas do Prefeito Municipal serão públicas, garantindo o princípio da transparência? 	</a:t>
            </a:r>
          </a:p>
          <a:p>
            <a:pPr algn="just"/>
            <a:r>
              <a:rPr lang="pt-BR" dirty="0"/>
              <a:t>O Regimento Interno prevê a notificação do Prefeito para conhecimento da data de julgamento das contas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185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111" y="3005919"/>
            <a:ext cx="11401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err="1" smtClean="0"/>
              <a:t>ProLegis</a:t>
            </a:r>
            <a:r>
              <a:rPr lang="pt-BR" sz="4000" dirty="0" smtClean="0"/>
              <a:t>: Operacionalização do </a:t>
            </a:r>
            <a:r>
              <a:rPr lang="pt-BR" sz="4000" dirty="0" err="1" smtClean="0"/>
              <a:t>ProLegis</a:t>
            </a:r>
            <a:r>
              <a:rPr lang="pt-BR" sz="4000" dirty="0" smtClean="0"/>
              <a:t> e Gestão de Risco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00400" y="313898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1361" y="934588"/>
            <a:ext cx="10963702" cy="5548099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Regimento Interno estabelece requisitos mínimos para a estrutura da decisão da Comissão e/ou do Decreto Legislativo final de julgamento das contas (</a:t>
            </a:r>
            <a:r>
              <a:rPr lang="pt-BR" dirty="0" err="1"/>
              <a:t>ex</a:t>
            </a:r>
            <a:r>
              <a:rPr lang="pt-BR" dirty="0"/>
              <a:t>: relatório, fundamentação dos fatos e do direito, dispositivo)? </a:t>
            </a:r>
          </a:p>
          <a:p>
            <a:pPr algn="just"/>
            <a:r>
              <a:rPr lang="pt-BR" dirty="0"/>
              <a:t>As votações relativas ao julgamento das contas do Prefeito são nominais a fim de dar transparência ao processo? 	</a:t>
            </a:r>
          </a:p>
          <a:p>
            <a:pPr algn="just"/>
            <a:r>
              <a:rPr lang="pt-BR" dirty="0"/>
              <a:t>O Regimento Interno estabelece um prazo específico (em dias) para o encaminhamento do resultado do julgamento das contas ao TCE, e, em caso de rejeição, há previsão de encaminhamento ao Ministério Público dentro desse mesmo prazo? 	</a:t>
            </a:r>
          </a:p>
          <a:p>
            <a:pPr algn="just"/>
            <a:r>
              <a:rPr lang="pt-BR" dirty="0"/>
              <a:t>O Regimento Interno prevê embargos de declaração para sanar omissões, contradições ou obscuridades do julgamento das contas? </a:t>
            </a:r>
          </a:p>
        </p:txBody>
      </p:sp>
    </p:spTree>
    <p:extLst>
      <p:ext uri="{BB962C8B-B14F-4D97-AF65-F5344CB8AC3E}">
        <p14:creationId xmlns:p14="http://schemas.microsoft.com/office/powerpoint/2010/main" val="3366781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3877" y="272955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julgamento das contas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00418" y="879997"/>
            <a:ext cx="11263952" cy="557539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Regimento Interno detalha o procedimento e o quórum de 2/3 para que a Câmara Municipal discorde do parecer prévio do TCE (aprovar contas rejeitadas ou rejeitar contas aprovadas pelo TCE)? </a:t>
            </a:r>
          </a:p>
          <a:p>
            <a:pPr algn="just"/>
            <a:r>
              <a:rPr lang="pt-BR" dirty="0"/>
              <a:t>O Regimento Interno prevê que as razões da divergência dos vereadores em relação ao parecer prévio do Tribunal de Contas deverão constar de forma integral na ata da sessão de julgamento?</a:t>
            </a:r>
          </a:p>
          <a:p>
            <a:pPr algn="just"/>
            <a:r>
              <a:rPr lang="pt-BR" dirty="0"/>
              <a:t>A Câmara Municipal divulga o ato que aprecia as Contas do Chefe do Poder Executivo (Decreto) e o teor do julgamento (Ata ou Resumo da Sessão que aprovou ou rejeitou as contas com respectivas justificativas/fundamentação</a:t>
            </a:r>
            <a:r>
              <a:rPr lang="pt-BR" dirty="0" smtClean="0"/>
              <a:t>)?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968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73876" y="32754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32179" y="907292"/>
            <a:ext cx="11154770" cy="5575395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Câmara Municipal dispõe de ato normativo que regulamente o funcionamento do Serviço de Informação ao Cidadão (SIC)?</a:t>
            </a:r>
          </a:p>
          <a:p>
            <a:pPr algn="just"/>
            <a:r>
              <a:rPr lang="pt-BR" dirty="0"/>
              <a:t>O ato de regulamentação define o fluxo de atendimento (mapeamento) do Serviço de Informação ao Cidadão (SIC), desde o recebimento do pedido de acesso à informação até a resposta ao cidadão, tanto pela via eletrônica quanto presencial?</a:t>
            </a:r>
          </a:p>
          <a:p>
            <a:pPr algn="just"/>
            <a:r>
              <a:rPr lang="pt-BR" dirty="0"/>
              <a:t>O ato de regulamentação define os responsáveis por cada etapa do fluxo de atendimento do Serviço de Informação ao Cidadão (SIC)?</a:t>
            </a:r>
          </a:p>
          <a:p>
            <a:pPr algn="just"/>
            <a:r>
              <a:rPr lang="pt-BR" dirty="0"/>
              <a:t>O ato de regulamentação define os prazos internos para execução de cada etapa do fluxo do SIC, a fim de garantir o cumprimento do prazo legal de resposta? 	</a:t>
            </a:r>
          </a:p>
          <a:p>
            <a:pPr algn="just"/>
            <a:r>
              <a:rPr lang="pt-BR" dirty="0"/>
              <a:t>A Câmara Municipal permite que o cidadão envie pedidos de acesso à informação por meio eletrônico?</a:t>
            </a:r>
          </a:p>
        </p:txBody>
      </p:sp>
    </p:spTree>
    <p:extLst>
      <p:ext uri="{BB962C8B-B14F-4D97-AF65-F5344CB8AC3E}">
        <p14:creationId xmlns:p14="http://schemas.microsoft.com/office/powerpoint/2010/main" val="1516131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19285" y="28660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04883" y="961883"/>
            <a:ext cx="11209362" cy="552080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designou formalmente servidores para atuar no Serviço de Informação ao Cidadão (SIC), com a responsabilidade pelo recebimento e pelo tratamento dos pedidos de acesso à informação?</a:t>
            </a:r>
          </a:p>
          <a:p>
            <a:pPr algn="just"/>
            <a:r>
              <a:rPr lang="pt-BR" dirty="0"/>
              <a:t>A Câmara Municipal possui ato normativo que estabeleça procedimentos e fluxos que identifiquem informações de interesse geral e coletivo que, para fins de transparência, devam ser publicadas em seu site oficial de maneira ativa, ou seja, independente de provocação? 	</a:t>
            </a:r>
          </a:p>
          <a:p>
            <a:pPr algn="just"/>
            <a:r>
              <a:rPr lang="pt-BR" dirty="0"/>
              <a:t>A Câmara Municipal, no site oficial, divulga no mínimo os endereços, telefones, e-mails de contato de suas unidades administrativas, o horário de funcionamento e atendimento? 	</a:t>
            </a:r>
          </a:p>
          <a:p>
            <a:pPr algn="just"/>
            <a:r>
              <a:rPr lang="pt-BR" dirty="0"/>
              <a:t>A Câmara Municipal divulga a composição da Casa, com a biografia dos parlamentares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7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28467" y="272956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55009" y="920940"/>
            <a:ext cx="11059236" cy="556174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Municipal divulga sua estrutura organizacional, o quadro de cargos efetivos e comissionados?</a:t>
            </a:r>
          </a:p>
          <a:p>
            <a:pPr algn="just"/>
            <a:r>
              <a:rPr lang="pt-BR" dirty="0"/>
              <a:t>A Câmara Municipal divulga as leis e atos </a:t>
            </a:r>
            <a:r>
              <a:rPr lang="pt-BR" dirty="0" err="1"/>
              <a:t>infralegais</a:t>
            </a:r>
            <a:r>
              <a:rPr lang="pt-BR" dirty="0"/>
              <a:t> (resoluções, decretos, etc.) produzidos? 	</a:t>
            </a:r>
          </a:p>
          <a:p>
            <a:pPr algn="just"/>
            <a:r>
              <a:rPr lang="pt-BR" dirty="0"/>
              <a:t>A Câmara Municipal divulga projetos de leis e de atos </a:t>
            </a:r>
            <a:r>
              <a:rPr lang="pt-BR" dirty="0" err="1"/>
              <a:t>infralegais</a:t>
            </a:r>
            <a:r>
              <a:rPr lang="pt-BR" dirty="0"/>
              <a:t>, bem como as respectivas tramitações (contemplando ementa, documentos anexos, situação atual, autor, relator)? 	</a:t>
            </a:r>
          </a:p>
          <a:p>
            <a:pPr algn="just"/>
            <a:r>
              <a:rPr lang="pt-BR" dirty="0"/>
              <a:t>A Câmara Municipal divulga a pauta das sessões do Plenário? 	</a:t>
            </a:r>
          </a:p>
          <a:p>
            <a:pPr algn="just"/>
            <a:r>
              <a:rPr lang="pt-BR" dirty="0"/>
              <a:t>A Câmara Municipal divulga a pauta das Comissões? 	</a:t>
            </a:r>
          </a:p>
          <a:p>
            <a:pPr algn="just"/>
            <a:r>
              <a:rPr lang="pt-BR" dirty="0"/>
              <a:t>A Câmara Municipal divulga as atas das sessões, incluindo a lista de presença dos parlamentares em cada sessão? 	</a:t>
            </a:r>
          </a:p>
          <a:p>
            <a:pPr algn="just"/>
            <a:r>
              <a:rPr lang="pt-BR" dirty="0"/>
              <a:t>A Câmara Municipal divulga lista sobre as votações nominais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96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32161" y="300250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18531" y="893644"/>
            <a:ext cx="11072884" cy="5629986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A Câmara Municipal dispõe de ato normativo que regulamente o funcionamento do Canal de Comunicação ou Ouvidoria? 	</a:t>
            </a:r>
          </a:p>
          <a:p>
            <a:pPr algn="just"/>
            <a:r>
              <a:rPr lang="pt-BR" dirty="0"/>
              <a:t>O ato normativo de regulamentação da ouvidoria ou canal de comunicação prevê o registro de manifestações dos usuários de serviços públicos, por meio de telefone, via presencial, formulário eletrônico e e-mail? 	</a:t>
            </a:r>
          </a:p>
          <a:p>
            <a:pPr algn="just"/>
            <a:r>
              <a:rPr lang="pt-BR" dirty="0"/>
              <a:t>O ato normativo de regulamentação estabelece o fluxo (ou mapeamento) de atendimento do Canal de Comunicação ou Ouvidoria, pela via presencial e eletrônica, desde o recebimento da requisição até a entrega da informação solicitada pelo cidadão? 	</a:t>
            </a:r>
          </a:p>
          <a:p>
            <a:pPr algn="just"/>
            <a:r>
              <a:rPr lang="pt-BR" dirty="0"/>
              <a:t>O ato normativo que descreve o fluxo de atendimento do Canal de Comunicação ou Ouvidoria identifica o responsável por realizar a recepção, triagem, encaminhamento e oferecimento de resposta conclusiva às manifestações dos usuários de serviços públicos? </a:t>
            </a:r>
          </a:p>
        </p:txBody>
      </p:sp>
    </p:spTree>
    <p:extLst>
      <p:ext uri="{BB962C8B-B14F-4D97-AF65-F5344CB8AC3E}">
        <p14:creationId xmlns:p14="http://schemas.microsoft.com/office/powerpoint/2010/main" val="389133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7649" y="314898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68657" y="805218"/>
            <a:ext cx="11277600" cy="5650173"/>
          </a:xfrm>
        </p:spPr>
        <p:txBody>
          <a:bodyPr>
            <a:noAutofit/>
          </a:bodyPr>
          <a:lstStyle/>
          <a:p>
            <a:pPr algn="just"/>
            <a:r>
              <a:rPr lang="pt-BR" sz="2700" dirty="0"/>
              <a:t>O ato normativo que descreve o fluxo de atendimento do Canal de Comunicação ou Ouvidoria identifica o responsável por realizar a recepção, triagem, encaminhamento e oferecimento de resposta conclusiva às manifestações dos usuários de serviços públicos?</a:t>
            </a:r>
          </a:p>
          <a:p>
            <a:pPr algn="just"/>
            <a:r>
              <a:rPr lang="pt-BR" sz="2700" dirty="0"/>
              <a:t>O ato normativo que descreve o fluxo de atendimento do Canal de Comunicação ou Ouvidoria fixa o prazo de até 30 dias para encaminhamento de decisão administrativa final ao usuário, com possibilidade de prorrogação uma única vez por mais 30 dias, de forma justificada?</a:t>
            </a:r>
          </a:p>
          <a:p>
            <a:pPr algn="just"/>
            <a:r>
              <a:rPr lang="pt-BR" sz="2700" dirty="0"/>
              <a:t>Há formulário eletrônico para manifestação de usuários dos serviços públicos disponível na página da ouvidoria ou no canal de comunicação no site institucional da Câmara Municipal? 	</a:t>
            </a:r>
          </a:p>
          <a:p>
            <a:pPr algn="just"/>
            <a:r>
              <a:rPr lang="pt-BR" sz="2700" dirty="0"/>
              <a:t>Há possibilidade de o usuário de serviços públicos, após o registro, acompanhar o trâmite de sua manifestação, por meio eletrônico, pelo protocolo fornecido</a:t>
            </a:r>
            <a:r>
              <a:rPr lang="pt-BR" sz="2700" dirty="0" smtClean="0"/>
              <a:t>?</a:t>
            </a: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548138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89109" y="327546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41360" y="907292"/>
            <a:ext cx="11141123" cy="554809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Há informações atualizadas no site institucional da Câmara Municipal instruindo as formas como os usuários de serviços públicos podem se comunicar, sendo no mínimo por via eletrônica (site), telefônica e presencial? 	</a:t>
            </a:r>
          </a:p>
          <a:p>
            <a:pPr algn="just"/>
            <a:r>
              <a:rPr lang="pt-BR" dirty="0"/>
              <a:t>A manifestação do usuário de serviço público por meio de canal de comunicação ou ouvidoria é recebida sem que haja necessidade de explicitação de motivos ou razões de interesse da solicitação? 	</a:t>
            </a:r>
          </a:p>
          <a:p>
            <a:pPr algn="just"/>
            <a:r>
              <a:rPr lang="pt-BR" dirty="0"/>
              <a:t>A Câmara Municipal respeita o prazo de 30 dias para apresentar resposta às manifestações dos usuários de serviços públicos? 	</a:t>
            </a:r>
          </a:p>
          <a:p>
            <a:pPr algn="just"/>
            <a:r>
              <a:rPr lang="pt-BR" dirty="0"/>
              <a:t>A Câmara Municipal designou formalmente servidores para o recebimento de manifestações junto à ouvidoria ou canal de comunicação? 	</a:t>
            </a:r>
          </a:p>
          <a:p>
            <a:pPr algn="just"/>
            <a:r>
              <a:rPr lang="pt-BR" dirty="0"/>
              <a:t>A Câmara Municipal realizou audiência pública e/ou consulta pública aos cidadãos e entidades da sociedade civil? </a:t>
            </a:r>
          </a:p>
        </p:txBody>
      </p:sp>
    </p:spTree>
    <p:extLst>
      <p:ext uri="{BB962C8B-B14F-4D97-AF65-F5344CB8AC3E}">
        <p14:creationId xmlns:p14="http://schemas.microsoft.com/office/powerpoint/2010/main" val="1520670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64945" y="32754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transparência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50794" y="1002827"/>
            <a:ext cx="9817290" cy="4958011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conteúdo da divulgação contempla o tema, local, data e hora da audiência pública e/ou consulta pública? </a:t>
            </a:r>
          </a:p>
          <a:p>
            <a:pPr algn="just"/>
            <a:r>
              <a:rPr lang="pt-BR" dirty="0"/>
              <a:t>As audiências e/ou consultas públicas realizadas foram divulgadas (site, redes sociais: </a:t>
            </a:r>
            <a:r>
              <a:rPr lang="pt-BR" dirty="0" err="1"/>
              <a:t>Facebook</a:t>
            </a:r>
            <a:r>
              <a:rPr lang="pt-BR" dirty="0"/>
              <a:t>, Instagram e etc.) 	</a:t>
            </a:r>
          </a:p>
          <a:p>
            <a:pPr algn="just"/>
            <a:r>
              <a:rPr lang="pt-BR" dirty="0"/>
              <a:t>Foi gerada e publicada a gravação audiovisual da audiência, contendo o relato do evento? 	</a:t>
            </a:r>
          </a:p>
        </p:txBody>
      </p:sp>
    </p:spTree>
    <p:extLst>
      <p:ext uri="{BB962C8B-B14F-4D97-AF65-F5344CB8AC3E}">
        <p14:creationId xmlns:p14="http://schemas.microsoft.com/office/powerpoint/2010/main" val="79735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4519" y="272955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estrutura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23247" y="961883"/>
            <a:ext cx="10868168" cy="550715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utiliza software para o registro e tramitação de proposições </a:t>
            </a:r>
            <a:r>
              <a:rPr lang="pt-BR" dirty="0" smtClean="0"/>
              <a:t>legislativas?</a:t>
            </a:r>
          </a:p>
          <a:p>
            <a:pPr algn="just"/>
            <a:r>
              <a:rPr lang="pt-BR" dirty="0" smtClean="0"/>
              <a:t>Todos </a:t>
            </a:r>
            <a:r>
              <a:rPr lang="pt-BR" dirty="0"/>
              <a:t>os projetos de lei e demais proposições tramitam digitalmente via software</a:t>
            </a:r>
            <a:r>
              <a:rPr lang="pt-BR" dirty="0" smtClean="0"/>
              <a:t>?</a:t>
            </a:r>
            <a:endParaRPr lang="pt-BR" dirty="0"/>
          </a:p>
          <a:p>
            <a:pPr algn="just"/>
            <a:r>
              <a:rPr lang="pt-BR" dirty="0"/>
              <a:t>O software está atualizado com toda a legislação municipal vigente?</a:t>
            </a:r>
          </a:p>
          <a:p>
            <a:pPr algn="just"/>
            <a:r>
              <a:rPr lang="pt-BR" dirty="0"/>
              <a:t>O sistema permite acesso público à legislação? 	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073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9h00min </a:t>
            </a:r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até </a:t>
            </a:r>
            <a:r>
              <a:rPr lang="pt-BR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11h00min </a:t>
            </a:r>
            <a:endParaRPr lang="pt-BR"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58" y="655151"/>
            <a:ext cx="1325883" cy="11030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31378" y="650160"/>
            <a:ext cx="2777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Período: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136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95933" y="286603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estrutura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2304" y="893644"/>
            <a:ext cx="11072883" cy="5616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sistema permite acesso público ao andamento das proposições?</a:t>
            </a:r>
          </a:p>
          <a:p>
            <a:pPr algn="just"/>
            <a:r>
              <a:rPr lang="pt-BR" dirty="0"/>
              <a:t>As votações nominais são registradas no sistema para acesso público?</a:t>
            </a:r>
          </a:p>
          <a:p>
            <a:pPr algn="just"/>
            <a:r>
              <a:rPr lang="pt-BR" dirty="0"/>
              <a:t>O sistema faz a consolidação das leis de determinada matéria, identificando alterações e revogações?</a:t>
            </a:r>
          </a:p>
          <a:p>
            <a:pPr algn="just"/>
            <a:r>
              <a:rPr lang="pt-BR" dirty="0"/>
              <a:t>Os vereadores utilizam o software para protocolar proposições eletronicamente</a:t>
            </a:r>
            <a:r>
              <a:rPr lang="pt-BR" dirty="0" smtClean="0"/>
              <a:t>?</a:t>
            </a:r>
            <a:endParaRPr lang="pt-BR" dirty="0"/>
          </a:p>
          <a:p>
            <a:pPr algn="just"/>
            <a:r>
              <a:rPr lang="pt-BR" dirty="0"/>
              <a:t>As pautas das sessões são elaboradas e divulgadas por meio do sistema</a:t>
            </a:r>
            <a:r>
              <a:rPr lang="pt-BR" dirty="0" smtClean="0"/>
              <a:t>?</a:t>
            </a:r>
            <a:endParaRPr lang="pt-BR" dirty="0"/>
          </a:p>
          <a:p>
            <a:pPr algn="just"/>
            <a:r>
              <a:rPr lang="pt-BR" dirty="0"/>
              <a:t>O software é utilizado para controle de presença dos vereadores nas sessões? 	</a:t>
            </a:r>
          </a:p>
          <a:p>
            <a:pPr algn="just"/>
            <a:r>
              <a:rPr lang="pt-BR" dirty="0"/>
              <a:t>As publicações legais (convocações, atos, normas) são feitas diretamente no software?</a:t>
            </a:r>
          </a:p>
        </p:txBody>
      </p:sp>
    </p:spTree>
    <p:extLst>
      <p:ext uri="{BB962C8B-B14F-4D97-AF65-F5344CB8AC3E}">
        <p14:creationId xmlns:p14="http://schemas.microsoft.com/office/powerpoint/2010/main" val="332649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32161" y="259307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estrutura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7713" y="920940"/>
            <a:ext cx="10854520" cy="5575394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O software está vinculado ao portal institucional para atualização automática das informações?</a:t>
            </a:r>
          </a:p>
          <a:p>
            <a:pPr algn="just"/>
            <a:r>
              <a:rPr lang="pt-BR" dirty="0"/>
              <a:t>O cidadão pode consultar leis, proposições, sessões e comissões por meio do sistema? 	</a:t>
            </a:r>
          </a:p>
          <a:p>
            <a:pPr algn="just"/>
            <a:r>
              <a:rPr lang="pt-BR" dirty="0"/>
              <a:t>A Câmara Municipal designou formalmente um servidor para ser responsável pela administração do sistema de tramitação legislativa?</a:t>
            </a:r>
          </a:p>
          <a:p>
            <a:pPr algn="just"/>
            <a:r>
              <a:rPr lang="pt-BR" dirty="0"/>
              <a:t>A Câmara dispõe de painel eletrônico para acompanhamento das votações? 	</a:t>
            </a:r>
          </a:p>
          <a:p>
            <a:pPr algn="just"/>
            <a:r>
              <a:rPr lang="pt-BR" dirty="0"/>
              <a:t>A Câmara dispõe de estudo e/ou diagnóstico que indique o quantitativo ideal de servidores para atuar no apoio às atividades legislativas e de fiscalização? 	</a:t>
            </a:r>
          </a:p>
          <a:p>
            <a:pPr algn="just"/>
            <a:r>
              <a:rPr lang="pt-BR" dirty="0"/>
              <a:t>O quantitativo de servidores que atuam no apoio às atividades legislativas e de fiscalização está de acordo com o estudo realizado? </a:t>
            </a:r>
          </a:p>
        </p:txBody>
      </p:sp>
    </p:spTree>
    <p:extLst>
      <p:ext uri="{BB962C8B-B14F-4D97-AF65-F5344CB8AC3E}">
        <p14:creationId xmlns:p14="http://schemas.microsoft.com/office/powerpoint/2010/main" val="64400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41342" y="272955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estrutura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2304" y="866349"/>
            <a:ext cx="10963701" cy="560269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A Câmara dispõe de cargo efetivo de analista legislativo, ou similar, para análise e tramitação de projetos de leis?</a:t>
            </a:r>
          </a:p>
          <a:p>
            <a:pPr algn="just"/>
            <a:r>
              <a:rPr lang="pt-BR" dirty="0"/>
              <a:t>A Câmara dispõe de cargo efetivo de analista jurídico, ou similar, para análise e tramitação de projetos de leis? 	</a:t>
            </a:r>
          </a:p>
          <a:p>
            <a:pPr algn="just"/>
            <a:r>
              <a:rPr lang="pt-BR" dirty="0"/>
              <a:t>A Câmara Municipal possui plano de capacitação para o exercício corrente? 	</a:t>
            </a:r>
          </a:p>
          <a:p>
            <a:pPr algn="just"/>
            <a:r>
              <a:rPr lang="pt-BR" dirty="0"/>
              <a:t>Os servidores que atuam no apoio às atividades legislativas receberam capacitação no exercício corrente? 	</a:t>
            </a:r>
          </a:p>
          <a:p>
            <a:pPr algn="just"/>
            <a:r>
              <a:rPr lang="pt-BR" dirty="0"/>
              <a:t>Os servidores que auxiliam os vereadores no exercício da fiscalização receberam capacitação no exercício corrente?</a:t>
            </a:r>
          </a:p>
          <a:p>
            <a:pPr algn="just"/>
            <a:r>
              <a:rPr lang="pt-BR" dirty="0"/>
              <a:t>Os servidores que atuam na assessoria jurídica receberam capacitação no exercício corrente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907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84645" y="300251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estrutura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87021" y="975531"/>
            <a:ext cx="10840872" cy="535703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Vereadores receberam capacitação para o uso do software?</a:t>
            </a:r>
          </a:p>
          <a:p>
            <a:pPr algn="just"/>
            <a:r>
              <a:rPr lang="pt-BR" dirty="0"/>
              <a:t>Os Servidores receberam capacitação para o uso do software? 	</a:t>
            </a:r>
          </a:p>
          <a:p>
            <a:pPr algn="just"/>
            <a:r>
              <a:rPr lang="pt-BR" dirty="0"/>
              <a:t>A Câmara Municipal ofertou ações de capacitação específicas para servidores que atuam junto à ouvidoria ou para o recebimento de manifestações no canal de comunicação, em relação aos processos técnicos de trabalho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9988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69514" y="313899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Gestão de Risco e Plano de Ação para as Câmaras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91555" y="1765794"/>
            <a:ext cx="950828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 smtClean="0">
                <a:solidFill>
                  <a:srgbClr val="1F1F1F"/>
                </a:solidFill>
                <a:ea typeface="Times New Roman" panose="02020603050405020304" pitchFamily="18" charset="0"/>
              </a:rPr>
              <a:t>Diagnóstico </a:t>
            </a:r>
            <a:r>
              <a:rPr lang="pt-BR" sz="2800" b="1" dirty="0">
                <a:solidFill>
                  <a:srgbClr val="1F1F1F"/>
                </a:solidFill>
                <a:ea typeface="Times New Roman" panose="02020603050405020304" pitchFamily="18" charset="0"/>
              </a:rPr>
              <a:t>Relâmpago:</a:t>
            </a:r>
            <a:r>
              <a:rPr lang="pt-BR" sz="2800" dirty="0">
                <a:solidFill>
                  <a:srgbClr val="1F1F1F"/>
                </a:solidFill>
                <a:ea typeface="Times New Roman" panose="02020603050405020304" pitchFamily="18" charset="0"/>
              </a:rPr>
              <a:t> Baixar o questionário (anexo à NT 38/2025) e fazer um </a:t>
            </a:r>
            <a:r>
              <a:rPr lang="pt-BR" sz="2800" i="1" dirty="0" err="1">
                <a:solidFill>
                  <a:srgbClr val="1F1F1F"/>
                </a:solidFill>
                <a:ea typeface="Times New Roman" panose="02020603050405020304" pitchFamily="18" charset="0"/>
              </a:rPr>
              <a:t>checklist</a:t>
            </a:r>
            <a:r>
              <a:rPr lang="pt-BR" sz="2800" dirty="0">
                <a:solidFill>
                  <a:srgbClr val="1F1F1F"/>
                </a:solidFill>
                <a:ea typeface="Times New Roman" panose="02020603050405020304" pitchFamily="18" charset="0"/>
              </a:rPr>
              <a:t> sincero. Onde estamos falhando?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t-BR" sz="2800" b="1" dirty="0">
                <a:solidFill>
                  <a:srgbClr val="1F1F1F"/>
                </a:solidFill>
                <a:ea typeface="Times New Roman" panose="02020603050405020304" pitchFamily="18" charset="0"/>
              </a:rPr>
              <a:t>Regularização Normativa:</a:t>
            </a:r>
            <a:r>
              <a:rPr lang="pt-BR" sz="2800" dirty="0">
                <a:solidFill>
                  <a:srgbClr val="1F1F1F"/>
                </a:solidFill>
                <a:ea typeface="Times New Roman" panose="02020603050405020304" pitchFamily="18" charset="0"/>
              </a:rPr>
              <a:t> Muitas falhas são falta de norma interna. Criar Resoluções regulamentando a Ouvidoria, a LGPD e o Pregão Eletrônico na Câmara.</a:t>
            </a:r>
            <a:endParaRPr lang="pt-BR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37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69514" y="313899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Gestão de Risco e Plano de Ação para as Câmaras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96020" y="1642965"/>
            <a:ext cx="9999609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pt-BR" sz="2800" b="1" dirty="0">
                <a:solidFill>
                  <a:srgbClr val="1F1F1F"/>
                </a:solidFill>
                <a:ea typeface="Times New Roman" panose="02020603050405020304" pitchFamily="18" charset="0"/>
              </a:rPr>
              <a:t>Produção de Evidências:</a:t>
            </a:r>
            <a:r>
              <a:rPr lang="pt-BR" sz="2800" dirty="0">
                <a:solidFill>
                  <a:srgbClr val="1F1F1F"/>
                </a:solidFill>
                <a:ea typeface="Times New Roman" panose="02020603050405020304" pitchFamily="18" charset="0"/>
              </a:rPr>
              <a:t> O TCE trabalha com evidências. Se a comissão se reuniu, tem que ter ata e lista de presença. Se o vereador fiscalizou a obra, tem que ter relatório e foto anexada ao sistema da Câmara. "O que não está nos autos, não está no mundo".</a:t>
            </a:r>
            <a:endParaRPr lang="pt-BR" sz="2800" dirty="0">
              <a:ea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pt-BR" sz="2800" b="1" dirty="0">
                <a:solidFill>
                  <a:srgbClr val="1F1F1F"/>
                </a:solidFill>
                <a:ea typeface="Times New Roman" panose="02020603050405020304" pitchFamily="18" charset="0"/>
              </a:rPr>
              <a:t>Capacitação:</a:t>
            </a:r>
            <a:r>
              <a:rPr lang="pt-BR" sz="2800" dirty="0">
                <a:solidFill>
                  <a:srgbClr val="1F1F1F"/>
                </a:solidFill>
                <a:ea typeface="Times New Roman" panose="02020603050405020304" pitchFamily="18" charset="0"/>
              </a:rPr>
              <a:t> Inscrever servidores nos cursos gratuitos da Escola de Gestão Pública do TCE-PR para pontuar no eixo de RH.</a:t>
            </a:r>
            <a:endParaRPr lang="pt-BR" sz="28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4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79621" y="347733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Conclusão e Insights Estratégicos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02645" y="1640109"/>
            <a:ext cx="9383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30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Este curso não visa apenas ensinar a preencher formulários!</a:t>
            </a:r>
          </a:p>
          <a:p>
            <a:pPr algn="just">
              <a:spcAft>
                <a:spcPts val="1200"/>
              </a:spcAft>
            </a:pPr>
            <a:r>
              <a:rPr lang="pt-BR" sz="30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Visa induzir uma mudança de mentalidade. </a:t>
            </a:r>
          </a:p>
          <a:p>
            <a:pPr algn="just">
              <a:spcAft>
                <a:spcPts val="1200"/>
              </a:spcAft>
            </a:pPr>
            <a:r>
              <a:rPr lang="pt-BR" sz="30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integração entre </a:t>
            </a:r>
            <a:r>
              <a:rPr lang="pt-BR" sz="3000" dirty="0" err="1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ProGov</a:t>
            </a:r>
            <a:r>
              <a:rPr lang="pt-BR" sz="30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sz="3000" dirty="0" err="1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ProLegis</a:t>
            </a:r>
            <a:r>
              <a:rPr lang="pt-BR" sz="3000" dirty="0">
                <a:solidFill>
                  <a:srgbClr val="1F1F1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cria um ecossistema de controle onde a ineficiência se torna visível e quantificável.</a:t>
            </a:r>
            <a:endParaRPr lang="pt-BR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539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23438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Dicas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4803"/>
            <a:ext cx="10515600" cy="4351338"/>
          </a:xfrm>
        </p:spPr>
        <p:txBody>
          <a:bodyPr/>
          <a:lstStyle/>
          <a:p>
            <a:pPr algn="just"/>
            <a:r>
              <a:rPr lang="pt-BR" sz="3200" b="1" dirty="0"/>
              <a:t>A "</a:t>
            </a:r>
            <a:r>
              <a:rPr lang="pt-BR" sz="3200" b="1" dirty="0" err="1"/>
              <a:t>Gamificação</a:t>
            </a:r>
            <a:r>
              <a:rPr lang="pt-BR" sz="3200" b="1" dirty="0"/>
              <a:t>" da Política:</a:t>
            </a:r>
            <a:r>
              <a:rPr lang="pt-BR" sz="3200" dirty="0"/>
              <a:t> Com notas públicas de 0 a 10, </a:t>
            </a:r>
            <a:r>
              <a:rPr lang="pt-BR" sz="3200" b="1" u="sng" dirty="0"/>
              <a:t>a disputa política local usará esses números como armas eleitorais</a:t>
            </a:r>
            <a:r>
              <a:rPr lang="pt-BR" sz="3200" dirty="0"/>
              <a:t>. A oposição usará a nota baixa do Prefeito no </a:t>
            </a:r>
            <a:r>
              <a:rPr lang="pt-BR" sz="3200" dirty="0" err="1"/>
              <a:t>ProGov</a:t>
            </a:r>
            <a:r>
              <a:rPr lang="pt-BR" sz="3200" dirty="0"/>
              <a:t>; o Prefeito usará a nota baixa da Câmara no </a:t>
            </a:r>
            <a:r>
              <a:rPr lang="pt-BR" sz="3200" dirty="0" err="1"/>
              <a:t>ProLegis</a:t>
            </a:r>
            <a:r>
              <a:rPr lang="pt-BR" sz="3200" dirty="0"/>
              <a:t> para chamar os vereadores de improdutivos. O vereador precisa dominar esses números para sua sobrevivência política</a:t>
            </a:r>
            <a:r>
              <a:rPr lang="pt-BR" sz="3200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805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4848" y="196143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Dicas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03778" y="1886803"/>
            <a:ext cx="8814179" cy="3981733"/>
          </a:xfrm>
        </p:spPr>
        <p:txBody>
          <a:bodyPr/>
          <a:lstStyle/>
          <a:p>
            <a:pPr lvl="0" algn="just"/>
            <a:r>
              <a:rPr lang="pt-BR" sz="3200" b="1" dirty="0"/>
              <a:t>O Fim do Amadorismo:</a:t>
            </a:r>
            <a:r>
              <a:rPr lang="pt-BR" sz="3200" dirty="0"/>
              <a:t> Câmaras pequenas, sem corpo técnico qualificado, sofrerão muito no </a:t>
            </a:r>
            <a:r>
              <a:rPr lang="pt-BR" sz="3200" dirty="0" err="1"/>
              <a:t>ProLegis</a:t>
            </a:r>
            <a:r>
              <a:rPr lang="pt-BR" sz="3200" dirty="0"/>
              <a:t>. Isso pode gerar pressão para concursos públicos e profissionalização, reduzindo o espaço para o "cabide de emprego".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0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879" y="293428"/>
            <a:ext cx="8229600" cy="1143000"/>
          </a:xfrm>
        </p:spPr>
        <p:txBody>
          <a:bodyPr/>
          <a:lstStyle/>
          <a:p>
            <a:pPr algn="ctr"/>
            <a:r>
              <a:rPr lang="pt-BR" dirty="0" smtClean="0"/>
              <a:t>Dicas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9878" y="1654792"/>
            <a:ext cx="8991601" cy="4527644"/>
          </a:xfrm>
        </p:spPr>
        <p:txBody>
          <a:bodyPr/>
          <a:lstStyle/>
          <a:p>
            <a:pPr lvl="0" algn="just"/>
            <a:r>
              <a:rPr lang="pt-BR" sz="3200" b="1" dirty="0"/>
              <a:t>A Responsabilidade Solidária por Omissão:</a:t>
            </a:r>
            <a:r>
              <a:rPr lang="pt-BR" sz="3200" dirty="0"/>
              <a:t> O STF e o TCE estão fechando o cerco. O vereador que não julga as contas (Tema 157) ou que não fiscaliza os apontamentos do </a:t>
            </a:r>
            <a:r>
              <a:rPr lang="pt-BR" sz="3200" dirty="0" err="1"/>
              <a:t>ProGov</a:t>
            </a:r>
            <a:r>
              <a:rPr lang="pt-BR" sz="3200" dirty="0"/>
              <a:t> pode ser responsabilizado por omissão (</a:t>
            </a:r>
            <a:r>
              <a:rPr lang="pt-BR" sz="3200" i="1" dirty="0"/>
              <a:t>culpa in vigilando</a:t>
            </a:r>
            <a:r>
              <a:rPr lang="pt-BR" sz="3200" dirty="0"/>
              <a:t>). A fiscalização deixa de ser um direito do vereador e passa a ser um dever funcional monitorado.</a:t>
            </a:r>
          </a:p>
        </p:txBody>
      </p:sp>
    </p:spTree>
    <p:extLst>
      <p:ext uri="{BB962C8B-B14F-4D97-AF65-F5344CB8AC3E}">
        <p14:creationId xmlns:p14="http://schemas.microsoft.com/office/powerpoint/2010/main" val="340410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1080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4400" b="1" dirty="0"/>
              <a:t>DO FORMULÁRIO DE AVALIAÇÃO – NOTA TÉCNICA 38/2025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3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3144"/>
            <a:ext cx="12191999" cy="606485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83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8418"/>
            <a:ext cx="12192000" cy="615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89866"/>
            <a:ext cx="12192000" cy="606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4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3331"/>
            <a:ext cx="12192000" cy="61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2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354"/>
            <a:ext cx="12192000" cy="61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0694"/>
            <a:ext cx="12192000" cy="61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1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4488" y="187235"/>
            <a:ext cx="485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ANDRÉ MENEZES e EDUARDO SCHNORR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50627"/>
            <a:ext cx="12192000" cy="610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2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699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7889" y="3379258"/>
            <a:ext cx="8836378" cy="1325563"/>
          </a:xfrm>
        </p:spPr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971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35560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Nota Técnica nº 38/2025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19536" y="1052737"/>
            <a:ext cx="8229600" cy="4958011"/>
          </a:xfrm>
        </p:spPr>
        <p:txBody>
          <a:bodyPr/>
          <a:lstStyle/>
          <a:p>
            <a:pPr marL="0" indent="0" algn="just">
              <a:buNone/>
            </a:pPr>
            <a:r>
              <a:rPr lang="pt-BR" sz="3200" dirty="0"/>
              <a:t>A </a:t>
            </a:r>
            <a:r>
              <a:rPr lang="pt-BR" sz="3200" b="1" dirty="0"/>
              <a:t>Nota Técnica nº 38/2025</a:t>
            </a:r>
            <a:r>
              <a:rPr lang="pt-BR" sz="3200" dirty="0"/>
              <a:t> é o manual de operações do </a:t>
            </a:r>
            <a:r>
              <a:rPr lang="pt-BR" sz="3200" dirty="0" err="1"/>
              <a:t>ProLegis</a:t>
            </a:r>
            <a:r>
              <a:rPr lang="pt-BR" sz="3200" dirty="0"/>
              <a:t>. Ela estrutura os formulários e define a metodologia de apuração.   </a:t>
            </a:r>
          </a:p>
          <a:p>
            <a:pPr marL="0" indent="0" algn="just">
              <a:buNone/>
            </a:pPr>
            <a:endParaRPr lang="pt-BR" sz="3200" b="1" dirty="0"/>
          </a:p>
          <a:p>
            <a:pPr marL="0" indent="0" algn="just">
              <a:buNone/>
            </a:pPr>
            <a:r>
              <a:rPr lang="pt-BR" sz="3200" b="1" dirty="0"/>
              <a:t>São ao todo 282 questões, sendo 150 obrigatórias.</a:t>
            </a:r>
          </a:p>
          <a:p>
            <a:pPr marL="0" indent="0" algn="just">
              <a:buNone/>
            </a:pPr>
            <a:endParaRPr lang="pt-BR" sz="2900" dirty="0">
              <a:hlinkClick r:id="rId4"/>
            </a:endParaRPr>
          </a:p>
          <a:p>
            <a:pPr marL="0" indent="0" algn="just">
              <a:buNone/>
            </a:pPr>
            <a:r>
              <a:rPr lang="pt-BR" sz="2900" dirty="0">
                <a:hlinkClick r:id="rId4"/>
              </a:rPr>
              <a:t>https://www.tce.pr.gov.br/conteudo/nota-tecnica-n-38-de-25-de-novembro-de-2025-cgf.htm</a:t>
            </a:r>
            <a:r>
              <a:rPr lang="pt-BR" sz="2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130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2650" y="2708920"/>
            <a:ext cx="788670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b="1" dirty="0"/>
              <a:t>Questões obrigatórias</a:t>
            </a:r>
            <a:endParaRPr lang="pt-BR" sz="412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81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300251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parlamentar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18865" y="1382624"/>
            <a:ext cx="10072047" cy="523654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Consta no Regimento Interno os tipos de proposições legislativas admitidas (exemplo: projeto de lei, projeto de decreto legislativo, projeto de resolução, indicação, requerimento, moção)? 	</a:t>
            </a:r>
          </a:p>
          <a:p>
            <a:pPr algn="just"/>
            <a:r>
              <a:rPr lang="pt-BR" dirty="0"/>
              <a:t>No Regimento Interno são definidos prazos específicos para todas as etapas de tramitação das proposições legislativas (exemplo: emissão de parecer pelas comissões, inclusão em pauta, votação em plenário e envio ao Executivo)? 	</a:t>
            </a:r>
          </a:p>
          <a:p>
            <a:pPr algn="just"/>
            <a:r>
              <a:rPr lang="pt-BR" dirty="0"/>
              <a:t>Consta no Regimento Interno a obrigatoriedade de utilização de sistema eletrônico oficial de gerenciamento e registro dos atos legislativos?</a:t>
            </a:r>
          </a:p>
          <a:p>
            <a:pPr algn="just"/>
            <a:r>
              <a:rPr lang="pt-BR" dirty="0"/>
              <a:t>Está regulamentado no Regimento Interno o uso de painel eletrônico de votação? </a:t>
            </a:r>
            <a:r>
              <a:rPr lang="pt-BR" sz="2400" dirty="0"/>
              <a:t>	</a:t>
            </a:r>
          </a:p>
          <a:p>
            <a:pPr algn="just"/>
            <a:endParaRPr lang="pt-BR" sz="2400" dirty="0"/>
          </a:p>
          <a:p>
            <a:pPr algn="just"/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147511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769410" y="245660"/>
            <a:ext cx="8445624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Questões obrigatórias – Eixo Atuação parlamentar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928048" y="1091821"/>
            <a:ext cx="10372298" cy="5766179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Consta em Regimento Interno a obrigatoriedade da transmissão das sessões da Câmara via internet em canal oficial da Câmara? 	</a:t>
            </a:r>
          </a:p>
          <a:p>
            <a:pPr algn="just"/>
            <a:r>
              <a:rPr lang="pt-BR" dirty="0"/>
              <a:t>Consta em Regimento Interno a possibilidade de realização de sessões em formato híbrido, com participação presencial e remota dos vereadores?</a:t>
            </a:r>
          </a:p>
          <a:p>
            <a:pPr algn="just"/>
            <a:r>
              <a:rPr lang="pt-BR" dirty="0"/>
              <a:t>Consta no Regimento Interno a validade do voto de vereador que participa remotamente? </a:t>
            </a:r>
          </a:p>
          <a:p>
            <a:pPr algn="just"/>
            <a:r>
              <a:rPr lang="pt-BR" dirty="0"/>
              <a:t>A Câmara Municipal regulamentou o controle do registro de quantidade por tipo de proposições apresentadas pelos </a:t>
            </a:r>
            <a:r>
              <a:rPr lang="pt-BR" dirty="0" smtClean="0"/>
              <a:t>vereadores?</a:t>
            </a:r>
          </a:p>
          <a:p>
            <a:pPr algn="just"/>
            <a:r>
              <a:rPr lang="pt-BR" dirty="0" smtClean="0"/>
              <a:t>A </a:t>
            </a:r>
            <a:r>
              <a:rPr lang="pt-BR" dirty="0"/>
              <a:t>Câmara Municipal regulamentou o processo de avaliação das leis a fim de apuração dos benefícios esperados para o município e a população?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36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15441</TotalTime>
  <Words>2775</Words>
  <Application>Microsoft Office PowerPoint</Application>
  <PresentationFormat>Widescreen</PresentationFormat>
  <Paragraphs>260</Paragraphs>
  <Slides>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Tema do Office</vt:lpstr>
      <vt:lpstr>1_Tema do Office</vt:lpstr>
      <vt:lpstr>Personalizar design</vt:lpstr>
      <vt:lpstr>1_Personalizar design</vt:lpstr>
      <vt:lpstr>Apresentação do PowerPoint</vt:lpstr>
      <vt:lpstr>Apresentação do PowerPoint</vt:lpstr>
      <vt:lpstr>Apresentação do PowerPoint</vt:lpstr>
      <vt:lpstr> </vt:lpstr>
      <vt:lpstr> </vt:lpstr>
      <vt:lpstr>Nota Técnica nº 38/2025</vt:lpstr>
      <vt:lpstr> </vt:lpstr>
      <vt:lpstr>Questões obrigatórias – Eixo Atuação parlamentar </vt:lpstr>
      <vt:lpstr>Questões obrigatórias – Eixo Atuação parlamentar </vt:lpstr>
      <vt:lpstr>Questões obrigatórias – Eixo Atuação parlamentar </vt:lpstr>
      <vt:lpstr>Questões obrigatórias – Eixo Atuação parlamentar </vt:lpstr>
      <vt:lpstr>Questões obrigatórias – Eixo Atuação parlamentar </vt:lpstr>
      <vt:lpstr>Questões obrigatórias – Eixo Atuação das comissões</vt:lpstr>
      <vt:lpstr>Questões obrigatórias – Eixo Atuação das comissões</vt:lpstr>
      <vt:lpstr>Questões obrigatórias – Eixo Atuação das comissões</vt:lpstr>
      <vt:lpstr>Questões obrigatórias – Eixo Atuação das comissões</vt:lpstr>
      <vt:lpstr>Questões obrigatórias – Eixo Atuação das comissões</vt:lpstr>
      <vt:lpstr>Questões obrigatórias – Eixo Atuação Fiscalização</vt:lpstr>
      <vt:lpstr>Questões obrigatórias – Eixo Fiscalização</vt:lpstr>
      <vt:lpstr>Questões obrigatórias – Eixo fiscalização</vt:lpstr>
      <vt:lpstr>Questões obrigatórias – Eixo fiscalização</vt:lpstr>
      <vt:lpstr>Questões obrigatórias – Eixo fiscalização</vt:lpstr>
      <vt:lpstr>Questões obrigatórias – Eixo fiscalização</vt:lpstr>
      <vt:lpstr>Questões obrigatórias – Eixo fiscalização</vt:lpstr>
      <vt:lpstr>Questões obrigatórias – Eixo julgamento das contas</vt:lpstr>
      <vt:lpstr>Questões obrigatórias – Eixo julgamento das contas</vt:lpstr>
      <vt:lpstr>Questões obrigatórias – Eixo julgamento das contas</vt:lpstr>
      <vt:lpstr>Questões obrigatórias – Eixo julgamento das contas</vt:lpstr>
      <vt:lpstr>Questões obrigatórias – Eixo julgamento das contas</vt:lpstr>
      <vt:lpstr>Questões obrigatórias – Eixo julgamento das contas</vt:lpstr>
      <vt:lpstr>Questões obrigatórias – Eixo julgamento das contas</vt:lpstr>
      <vt:lpstr>Questões obrigatórias – Eixo transparência</vt:lpstr>
      <vt:lpstr>Questões obrigatórias – Eixo transparência</vt:lpstr>
      <vt:lpstr>Questões obrigatórias – Eixo transparência</vt:lpstr>
      <vt:lpstr>Questões obrigatórias – Eixo transparência</vt:lpstr>
      <vt:lpstr>Questões obrigatórias – Eixo transparência</vt:lpstr>
      <vt:lpstr>Questões obrigatórias – Eixo transparência</vt:lpstr>
      <vt:lpstr>Questões obrigatórias – Eixo transparência</vt:lpstr>
      <vt:lpstr>Questões obrigatórias – Eixo estrutura</vt:lpstr>
      <vt:lpstr>Questões obrigatórias – Eixo estrutura</vt:lpstr>
      <vt:lpstr>Questões obrigatórias – Eixo estrutura</vt:lpstr>
      <vt:lpstr>Questões obrigatórias – Eixo estrutura</vt:lpstr>
      <vt:lpstr>Questões obrigatórias – Eixo estrutura</vt:lpstr>
      <vt:lpstr>Gestão de Risco e Plano de Ação para as Câmaras</vt:lpstr>
      <vt:lpstr>Gestão de Risco e Plano de Ação para as Câmaras</vt:lpstr>
      <vt:lpstr>Conclusão e Insights Estratégicos</vt:lpstr>
      <vt:lpstr>Dicas finais</vt:lpstr>
      <vt:lpstr>Dicas finais</vt:lpstr>
      <vt:lpstr>Dicas finais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Usuario</cp:lastModifiedBy>
  <cp:revision>465</cp:revision>
  <cp:lastPrinted>2023-01-12T11:17:06Z</cp:lastPrinted>
  <dcterms:created xsi:type="dcterms:W3CDTF">2021-01-15T17:03:51Z</dcterms:created>
  <dcterms:modified xsi:type="dcterms:W3CDTF">2026-03-23T17:09:43Z</dcterms:modified>
</cp:coreProperties>
</file>